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58000" cy="99456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597"/>
    <a:srgbClr val="EC6D81"/>
    <a:srgbClr val="FC5EDA"/>
    <a:srgbClr val="C23C5B"/>
    <a:srgbClr val="3749F9"/>
    <a:srgbClr val="5EB7E8"/>
    <a:srgbClr val="FBC850"/>
    <a:srgbClr val="E40081"/>
    <a:srgbClr val="231815"/>
    <a:srgbClr val="59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38" d="100"/>
          <a:sy n="138" d="100"/>
        </p:scale>
        <p:origin x="350" y="-464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-91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799" cy="499011"/>
          </a:xfrm>
          <a:prstGeom prst="rect">
            <a:avLst/>
          </a:prstGeom>
        </p:spPr>
        <p:txBody>
          <a:bodyPr vert="horz" lIns="91880" tIns="45940" rIns="91880" bIns="4594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6" y="1"/>
            <a:ext cx="2971799" cy="499011"/>
          </a:xfrm>
          <a:prstGeom prst="rect">
            <a:avLst/>
          </a:prstGeom>
        </p:spPr>
        <p:txBody>
          <a:bodyPr vert="horz" lIns="91880" tIns="45940" rIns="91880" bIns="4594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0" tIns="45940" rIns="91880" bIns="459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3"/>
            <a:ext cx="5486400" cy="3916115"/>
          </a:xfrm>
          <a:prstGeom prst="rect">
            <a:avLst/>
          </a:prstGeom>
        </p:spPr>
        <p:txBody>
          <a:bodyPr vert="horz" lIns="91880" tIns="45940" rIns="91880" bIns="459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6681"/>
            <a:ext cx="2971799" cy="499010"/>
          </a:xfrm>
          <a:prstGeom prst="rect">
            <a:avLst/>
          </a:prstGeom>
        </p:spPr>
        <p:txBody>
          <a:bodyPr vert="horz" lIns="91880" tIns="45940" rIns="91880" bIns="4594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6" y="9446681"/>
            <a:ext cx="2971799" cy="499010"/>
          </a:xfrm>
          <a:prstGeom prst="rect">
            <a:avLst/>
          </a:prstGeom>
        </p:spPr>
        <p:txBody>
          <a:bodyPr vert="horz" lIns="91880" tIns="45940" rIns="91880" bIns="4594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2009</a:t>
            </a:r>
            <a:r>
              <a:rPr kumimoji="1" lang="ja-JP" altLang="en-US" dirty="0"/>
              <a:t>年より，前橋市教育委員会からの委託事業「オープンドアサポート事業」と，</a:t>
            </a:r>
            <a:r>
              <a:rPr kumimoji="1" lang="en-US" altLang="ja-JP" dirty="0"/>
              <a:t>2016</a:t>
            </a:r>
            <a:r>
              <a:rPr kumimoji="1" lang="ja-JP" altLang="en-US" dirty="0"/>
              <a:t>年度より，群馬県子ども未来部からの委託事業「高校中退者支援事業」を担っています．支援者としての力をつけて，支援活動に参加しませんか！！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23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91" y="3579478"/>
            <a:ext cx="7831137" cy="7429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91" y="3298697"/>
            <a:ext cx="7789363" cy="584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5" t="30438" r="11117" b="29852"/>
          <a:stretch/>
        </p:blipFill>
        <p:spPr bwMode="auto">
          <a:xfrm>
            <a:off x="-313375" y="-251504"/>
            <a:ext cx="8631325" cy="3848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06" y="9794670"/>
            <a:ext cx="986213" cy="52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60" y="9419526"/>
            <a:ext cx="7117462" cy="32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795623" y="3416166"/>
            <a:ext cx="4639412" cy="408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55" dirty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いま</a:t>
            </a:r>
            <a:r>
              <a:rPr lang="ja-JP" altLang="en-US" sz="2055" dirty="0">
                <a:solidFill>
                  <a:schemeClr val="bg1">
                    <a:lumMod val="85000"/>
                  </a:schemeClr>
                </a:solidFill>
                <a:latin typeface="HGPSoeiKakugothicUB" pitchFamily="34" charset="-128"/>
                <a:ea typeface="HGPSoeiKakugothicUB" pitchFamily="34" charset="-128"/>
              </a:rPr>
              <a:t>！地域支援活動が必要な</a:t>
            </a:r>
            <a:r>
              <a:rPr lang="ja-JP" altLang="en-US" sz="2055" dirty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とき</a:t>
            </a:r>
            <a:r>
              <a:rPr lang="ja-JP" altLang="en-US" sz="2055" dirty="0">
                <a:solidFill>
                  <a:srgbClr val="EC6D81"/>
                </a:solidFill>
                <a:latin typeface="HGPSoeiKakugothicUB" pitchFamily="34" charset="-128"/>
                <a:ea typeface="HGPSoeiKakugothicUB" pitchFamily="34" charset="-128"/>
              </a:rPr>
              <a:t>です！</a:t>
            </a:r>
            <a:endParaRPr lang="zh-CN" altLang="en-US" sz="2055" dirty="0">
              <a:solidFill>
                <a:srgbClr val="EC6D8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39328" y="9425236"/>
            <a:ext cx="5426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EC6D81"/>
                </a:solidFill>
              </a:rPr>
              <a:t>主催　</a:t>
            </a:r>
            <a:r>
              <a:rPr lang="en-US" altLang="ja-JP" sz="1600" dirty="0">
                <a:solidFill>
                  <a:srgbClr val="EC6D81"/>
                </a:solidFill>
              </a:rPr>
              <a:t>NPO</a:t>
            </a:r>
            <a:r>
              <a:rPr lang="ja-JP" altLang="en-US" sz="1600" dirty="0">
                <a:solidFill>
                  <a:srgbClr val="EC6D81"/>
                </a:solidFill>
              </a:rPr>
              <a:t>法人カウンセリング</a:t>
            </a:r>
            <a:r>
              <a:rPr lang="en-US" altLang="ja-JP" sz="1600" dirty="0">
                <a:solidFill>
                  <a:srgbClr val="EC6D81"/>
                </a:solidFill>
              </a:rPr>
              <a:t>&amp;</a:t>
            </a:r>
            <a:r>
              <a:rPr lang="ja-JP" altLang="en-US" sz="1600" dirty="0">
                <a:solidFill>
                  <a:srgbClr val="EC6D81"/>
                </a:solidFill>
              </a:rPr>
              <a:t>コミュニケーション・ミュー</a:t>
            </a:r>
            <a:endParaRPr lang="en-US" altLang="ja-JP" sz="1600" dirty="0">
              <a:solidFill>
                <a:srgbClr val="EC6D81"/>
              </a:solidFill>
            </a:endParaRPr>
          </a:p>
          <a:p>
            <a:r>
              <a:rPr lang="ja-JP" altLang="en-US" sz="1600" dirty="0">
                <a:solidFill>
                  <a:srgbClr val="EC6D81"/>
                </a:solidFill>
              </a:rPr>
              <a:t>　　　</a:t>
            </a:r>
            <a:r>
              <a:rPr lang="ja-JP" altLang="en-US" sz="1200" dirty="0">
                <a:solidFill>
                  <a:srgbClr val="EC6D81"/>
                </a:solidFill>
              </a:rPr>
              <a:t>〒</a:t>
            </a:r>
            <a:r>
              <a:rPr lang="en-US" altLang="ja-JP" sz="1200" dirty="0">
                <a:solidFill>
                  <a:srgbClr val="EC6D81"/>
                </a:solidFill>
              </a:rPr>
              <a:t>371-0134</a:t>
            </a:r>
            <a:r>
              <a:rPr lang="ja-JP" altLang="en-US" sz="1200" dirty="0">
                <a:solidFill>
                  <a:srgbClr val="EC6D81"/>
                </a:solidFill>
              </a:rPr>
              <a:t>　前橋市小神明町</a:t>
            </a:r>
            <a:r>
              <a:rPr lang="en-US" altLang="ja-JP" sz="1200" dirty="0">
                <a:solidFill>
                  <a:srgbClr val="EC6D81"/>
                </a:solidFill>
              </a:rPr>
              <a:t>235-1</a:t>
            </a:r>
            <a:r>
              <a:rPr lang="ja-JP" altLang="en-US" sz="1200" dirty="0">
                <a:solidFill>
                  <a:srgbClr val="EC6D81"/>
                </a:solidFill>
              </a:rPr>
              <a:t>　　　　</a:t>
            </a:r>
            <a:r>
              <a:rPr lang="en-US" altLang="ja-JP" sz="1400" dirty="0">
                <a:solidFill>
                  <a:srgbClr val="EC6D81"/>
                </a:solidFill>
              </a:rPr>
              <a:t>HP</a:t>
            </a:r>
            <a:r>
              <a:rPr lang="ja-JP" altLang="en-US" sz="1400" dirty="0">
                <a:solidFill>
                  <a:srgbClr val="EC6D81"/>
                </a:solidFill>
              </a:rPr>
              <a:t>：</a:t>
            </a:r>
            <a:r>
              <a:rPr lang="en-US" altLang="ja-JP" sz="1400" dirty="0">
                <a:solidFill>
                  <a:srgbClr val="EC6D81"/>
                </a:solidFill>
              </a:rPr>
              <a:t>www.npo-ccm.org</a:t>
            </a:r>
            <a:endParaRPr lang="zh-CN" altLang="en-US" sz="1400" dirty="0">
              <a:solidFill>
                <a:srgbClr val="EC6D8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44246" y="9879980"/>
            <a:ext cx="1962397" cy="3431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30" dirty="0">
                <a:latin typeface="MS PGothic" pitchFamily="34" charset="-128"/>
                <a:ea typeface="MS PGothic" pitchFamily="34" charset="-128"/>
              </a:rPr>
              <a:t>０</a:t>
            </a:r>
            <a:r>
              <a:rPr lang="ja-JP" altLang="en-US" sz="1630" dirty="0">
                <a:latin typeface="MS PGothic" pitchFamily="34" charset="-128"/>
                <a:ea typeface="MS PGothic" pitchFamily="34" charset="-128"/>
              </a:rPr>
              <a:t>７０</a:t>
            </a:r>
            <a:r>
              <a:rPr lang="en-US" altLang="zh-CN" sz="1630" dirty="0">
                <a:latin typeface="MS PGothic" pitchFamily="34" charset="-128"/>
                <a:ea typeface="MS PGothic" pitchFamily="34" charset="-128"/>
              </a:rPr>
              <a:t>-</a:t>
            </a:r>
            <a:r>
              <a:rPr lang="ja-JP" altLang="en-US" sz="1630" dirty="0">
                <a:latin typeface="MS PGothic" pitchFamily="34" charset="-128"/>
                <a:ea typeface="MS PGothic" pitchFamily="34" charset="-128"/>
              </a:rPr>
              <a:t>６４５４</a:t>
            </a:r>
            <a:r>
              <a:rPr lang="en-US" altLang="zh-CN" sz="1630" dirty="0">
                <a:latin typeface="MS PGothic" pitchFamily="34" charset="-128"/>
                <a:ea typeface="MS PGothic" pitchFamily="34" charset="-128"/>
              </a:rPr>
              <a:t>-</a:t>
            </a:r>
            <a:r>
              <a:rPr lang="ja-JP" altLang="en-US" sz="1630" dirty="0">
                <a:latin typeface="MS PGothic" pitchFamily="34" charset="-128"/>
                <a:ea typeface="MS PGothic" pitchFamily="34" charset="-128"/>
              </a:rPr>
              <a:t>４６８９</a:t>
            </a:r>
            <a:endParaRPr lang="zh-CN" altLang="en-US" sz="163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4650" y="9889432"/>
            <a:ext cx="180049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０２７</a:t>
            </a:r>
            <a:r>
              <a:rPr lang="en-US" altLang="ja-JP" sz="1600" dirty="0">
                <a:latin typeface="MS PGothic" pitchFamily="34" charset="-128"/>
                <a:ea typeface="MS PGothic" pitchFamily="34" charset="-128"/>
              </a:rPr>
              <a:t>-</a:t>
            </a: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８９８</a:t>
            </a:r>
            <a:r>
              <a:rPr lang="en-US" altLang="ja-JP" sz="1600" dirty="0">
                <a:latin typeface="MS PGothic" pitchFamily="34" charset="-128"/>
                <a:ea typeface="MS PGothic" pitchFamily="34" charset="-128"/>
              </a:rPr>
              <a:t>-</a:t>
            </a: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２３４６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endParaRPr lang="zh-CN" altLang="en-US" sz="1100" b="1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648318"/>
            <a:ext cx="6156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>
              <a:solidFill>
                <a:srgbClr val="FBC850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r>
              <a:rPr lang="ja-JP" altLang="en-US" sz="2800" dirty="0">
                <a:solidFill>
                  <a:srgbClr val="FBC850"/>
                </a:solidFill>
                <a:latin typeface="HGPSoeiKakugothicUB" pitchFamily="34" charset="-128"/>
                <a:ea typeface="HGPSoeiKakugothicUB" pitchFamily="34" charset="-128"/>
              </a:rPr>
              <a:t>生活に活かせるカウンセリング入門講座</a:t>
            </a:r>
            <a:endParaRPr lang="en-US" altLang="ja-JP" sz="2800" dirty="0">
              <a:solidFill>
                <a:srgbClr val="FBC850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r>
              <a:rPr lang="ja-JP" altLang="en-US" sz="2000" dirty="0">
                <a:solidFill>
                  <a:srgbClr val="E40081"/>
                </a:solidFill>
                <a:latin typeface="HGPSoeiKakugothicUB" pitchFamily="34" charset="-128"/>
                <a:ea typeface="HGPSoeiKakugothicUB" pitchFamily="34" charset="-128"/>
              </a:rPr>
              <a:t>　　　　　　　　　　　　　　　　　</a:t>
            </a:r>
            <a:r>
              <a:rPr lang="en-US" altLang="ja-JP" sz="2000" dirty="0">
                <a:solidFill>
                  <a:srgbClr val="E40081"/>
                </a:solidFill>
                <a:latin typeface="HGPSoeiKakugothicUB" pitchFamily="34" charset="-128"/>
                <a:ea typeface="HGPSoeiKakugothicUB" pitchFamily="34" charset="-128"/>
              </a:rPr>
              <a:t>CCM</a:t>
            </a:r>
          </a:p>
          <a:p>
            <a:r>
              <a:rPr lang="ja-JP" altLang="en-US" sz="2000" dirty="0">
                <a:solidFill>
                  <a:srgbClr val="E40081"/>
                </a:solidFill>
                <a:latin typeface="HGPSoeiKakugothicUB" pitchFamily="34" charset="-128"/>
                <a:ea typeface="HGPSoeiKakugothicUB" pitchFamily="34" charset="-128"/>
              </a:rPr>
              <a:t>　　　　　　　　　　　　　　</a:t>
            </a:r>
            <a:endParaRPr lang="en-US" altLang="ja-JP" sz="2000" dirty="0">
              <a:solidFill>
                <a:srgbClr val="E4008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r>
              <a:rPr lang="ja-JP" altLang="en-US" sz="2000" dirty="0">
                <a:solidFill>
                  <a:srgbClr val="E40081"/>
                </a:solidFill>
                <a:latin typeface="HGPSoeiKakugothicUB" pitchFamily="34" charset="-128"/>
                <a:ea typeface="HGPSoeiKakugothicUB" pitchFamily="34" charset="-128"/>
              </a:rPr>
              <a:t>　　　　　　　　　　　　　　</a:t>
            </a:r>
            <a:r>
              <a:rPr lang="ja-JP" altLang="en-US" sz="2800" dirty="0">
                <a:solidFill>
                  <a:srgbClr val="5EB7E8"/>
                </a:solidFill>
                <a:latin typeface="HGPSoeiKakugothicUB" pitchFamily="34" charset="-128"/>
                <a:ea typeface="HGPSoeiKakugothicUB" pitchFamily="34" charset="-128"/>
              </a:rPr>
              <a:t>前橋講座　　</a:t>
            </a:r>
            <a:r>
              <a:rPr kumimoji="1" lang="ja-JP" altLang="en-US" sz="2000" b="1" i="0" u="none" strike="noStrike" kern="1200" spc="50" normalizeH="0" baseline="0" noProof="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全６回</a:t>
            </a:r>
            <a:endParaRPr lang="en-US" altLang="ja-JP" sz="2800" dirty="0">
              <a:solidFill>
                <a:srgbClr val="5EB7E8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r>
              <a:rPr lang="ja-JP" altLang="en-US" sz="2800" dirty="0">
                <a:solidFill>
                  <a:srgbClr val="5EB7E8"/>
                </a:solidFill>
                <a:latin typeface="HGPSoeiKakugothicUB" pitchFamily="34" charset="-128"/>
                <a:ea typeface="HGPSoeiKakugothicUB" pitchFamily="34" charset="-128"/>
              </a:rPr>
              <a:t>　　　　　　　　　　　</a:t>
            </a:r>
            <a:endParaRPr lang="en-US" altLang="zh-CN" sz="2000" dirty="0">
              <a:solidFill>
                <a:srgbClr val="E4008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endParaRPr lang="zh-CN" altLang="en-US" sz="2000" dirty="0">
              <a:solidFill>
                <a:srgbClr val="E4008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2608" y="9800136"/>
            <a:ext cx="955711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</a:rPr>
              <a:t>お申込みは</a:t>
            </a:r>
          </a:p>
          <a:p>
            <a:r>
              <a:rPr lang="ja-JP" altLang="en-US" sz="1050" dirty="0">
                <a:solidFill>
                  <a:schemeClr val="bg1"/>
                </a:solidFill>
              </a:rPr>
              <a:t>お電話か</a:t>
            </a:r>
            <a:r>
              <a:rPr lang="en-US" altLang="ja-JP" sz="1050" dirty="0">
                <a:solidFill>
                  <a:schemeClr val="bg1"/>
                </a:solidFill>
              </a:rPr>
              <a:t>SMS</a:t>
            </a:r>
            <a:endParaRPr lang="zh-CN" altLang="en-US" sz="1050" dirty="0">
              <a:solidFill>
                <a:schemeClr val="bg1"/>
              </a:solidFill>
            </a:endParaRPr>
          </a:p>
          <a:p>
            <a:r>
              <a:rPr lang="ja-JP" altLang="en-US" sz="1050" dirty="0">
                <a:solidFill>
                  <a:schemeClr val="bg1"/>
                </a:solidFill>
              </a:rPr>
              <a:t>　　ＦＡＸ</a:t>
            </a:r>
            <a:endParaRPr lang="en-US" altLang="ja-JP" sz="1050" dirty="0">
              <a:solidFill>
                <a:schemeClr val="bg1"/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052" y="9988120"/>
            <a:ext cx="321334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1507227" y="9946719"/>
            <a:ext cx="48225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5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TEL</a:t>
            </a:r>
            <a:endParaRPr lang="zh-CN" altLang="en-US" sz="95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pic>
        <p:nvPicPr>
          <p:cNvPr id="7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615" y="9975982"/>
            <a:ext cx="321334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" name="TextBox 74"/>
          <p:cNvSpPr txBox="1"/>
          <p:nvPr/>
        </p:nvSpPr>
        <p:spPr>
          <a:xfrm>
            <a:off x="4002288" y="9952920"/>
            <a:ext cx="428322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5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ＦＡＸ</a:t>
            </a:r>
            <a:endParaRPr lang="zh-CN" altLang="en-US" sz="95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6562" y="4198117"/>
            <a:ext cx="6495975" cy="1246495"/>
          </a:xfrm>
          <a:prstGeom prst="rect">
            <a:avLst/>
          </a:prstGeom>
          <a:ln>
            <a:solidFill>
              <a:srgbClr val="EC6D8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本講座は，カウンセリング心理学理論を生活の中で活かすという視点から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，</a:t>
            </a:r>
            <a:r>
              <a:rPr lang="ja-JP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</a:t>
            </a:r>
            <a:r>
              <a:rPr lang="ja-JP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，他者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理解，コミュニケーションなどを，理論だけでなくワークやロールプレーなどの</a:t>
            </a:r>
            <a:r>
              <a:rPr lang="ja-JP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実践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を通して学びます</a:t>
            </a:r>
            <a:r>
              <a:rPr lang="ja-JP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CCM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では，</a:t>
            </a:r>
            <a:r>
              <a:rPr lang="ja-JP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学んだことを地域に返す目的から，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「メンタルサポートルーム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MSR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」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「子育て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‐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親育てサマンサ」「訪問リスナー」「リカバリーカレッジ」</a:t>
            </a:r>
            <a:r>
              <a:rPr lang="ja-JP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など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，</a:t>
            </a:r>
            <a:r>
              <a:rPr lang="ja-JP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コミュニティー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支援を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おこなっています．</a:t>
            </a:r>
            <a:r>
              <a:rPr lang="ja-JP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講座終了後，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活動に参加してみませんか！</a:t>
            </a:r>
            <a:endParaRPr lang="ja-JP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37751"/>
              </p:ext>
            </p:extLst>
          </p:nvPr>
        </p:nvGraphicFramePr>
        <p:xfrm>
          <a:off x="696562" y="5580366"/>
          <a:ext cx="5674073" cy="3821191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5674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037">
                <a:tc>
                  <a:txBody>
                    <a:bodyPr/>
                    <a:lstStyle/>
                    <a:p>
                      <a:pPr marL="178435" indent="-178435"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日　　　程　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①  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9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月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en-US" altLang="ja-JP" sz="1200" b="1" kern="100" baseline="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10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日 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(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土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)     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②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9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月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24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日 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(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土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) </a:t>
                      </a:r>
                      <a:endParaRPr lang="ja-JP" sz="1200" b="1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　　　　　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③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10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月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 8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日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(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土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)    </a:t>
                      </a:r>
                      <a:r>
                        <a:rPr lang="ja-JP" altLang="en-US" sz="1200" b="1" kern="100" baseline="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④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10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月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</a:t>
                      </a:r>
                      <a:r>
                        <a:rPr kumimoji="1" lang="en-US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22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日 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(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土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) </a:t>
                      </a:r>
                    </a:p>
                    <a:p>
                      <a:pPr marL="0" marR="0" indent="0" algn="just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                ⑤ </a:t>
                      </a:r>
                      <a:r>
                        <a:rPr kumimoji="1" lang="en-US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11</a:t>
                      </a:r>
                      <a:r>
                        <a:rPr kumimoji="1" lang="ja-JP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 12</a:t>
                      </a: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(</a:t>
                      </a: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)    </a:t>
                      </a:r>
                      <a:r>
                        <a:rPr kumimoji="1" lang="en-US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</a:t>
                      </a:r>
                      <a:r>
                        <a:rPr kumimoji="1" lang="ja-JP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⑥</a:t>
                      </a:r>
                      <a:r>
                        <a:rPr kumimoji="1" lang="en-US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11</a:t>
                      </a:r>
                      <a:r>
                        <a:rPr kumimoji="1" lang="ja-JP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1" kern="100" dirty="0">
                          <a:solidFill>
                            <a:schemeClr val="tx1"/>
                          </a:solidFill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 19</a:t>
                      </a: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(</a:t>
                      </a: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)  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1200" b="1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5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時　　　間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A.M.</a:t>
                      </a:r>
                      <a:r>
                        <a:rPr lang="ja-JP" alt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9</a:t>
                      </a:r>
                      <a:r>
                        <a:rPr lang="en-US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:30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～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11:30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締　　　切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9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3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日（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土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曜日）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　　　　　</a:t>
                      </a:r>
                      <a:endParaRPr 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6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会　　　場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群馬県公社総合ビル</a:t>
                      </a: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　　　　　　　</a:t>
                      </a:r>
                      <a:r>
                        <a:rPr lang="zh-TW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群馬県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前橋市大渡</a:t>
                      </a:r>
                      <a:r>
                        <a:rPr lang="zh-TW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町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一丁目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10</a:t>
                      </a:r>
                      <a:r>
                        <a:rPr lang="zh-TW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−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7</a:t>
                      </a:r>
                    </a:p>
                    <a:p>
                      <a:pPr marL="0" marR="0" indent="0" algn="just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（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群馬県公社総合ビル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へ講座に関してのお問い合わせはご遠慮ください）</a:t>
                      </a:r>
                      <a:endParaRPr 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定　　　員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　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20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名（申し込み多数の場合は，抽選となります）</a:t>
                      </a:r>
                      <a:endParaRPr 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対</a:t>
                      </a:r>
                      <a:r>
                        <a:rPr lang="en-US" altLang="ja-JP" sz="1200" b="1" kern="100" baseline="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ja-JP" altLang="en-US" sz="1200" b="1" kern="100" baseline="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象</a:t>
                      </a:r>
                      <a:r>
                        <a:rPr lang="en-US" alt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en-US" altLang="ja-JP" sz="1200" b="1" kern="100" baseline="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</a:t>
                      </a: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者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 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全日程参加でき，講座終了後も活動の意欲のある方</a:t>
                      </a: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受</a:t>
                      </a:r>
                      <a:r>
                        <a:rPr kumimoji="1" lang="en-US" altLang="ja-JP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 </a:t>
                      </a: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講 </a:t>
                      </a:r>
                      <a:r>
                        <a:rPr kumimoji="1" lang="en-US" altLang="ja-JP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 </a:t>
                      </a:r>
                      <a:r>
                        <a:rPr kumimoji="1" lang="ja-JP" altLang="en-US" sz="12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+mn-cs"/>
                        </a:rPr>
                        <a:t>料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Times New Roman" panose="02020603050405020304" pitchFamily="18" charset="0"/>
                        </a:rPr>
                        <a:t>　   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Times New Roman" panose="02020603050405020304" pitchFamily="18" charset="0"/>
                        </a:rPr>
                        <a:t>12.000</a:t>
                      </a:r>
                      <a:r>
                        <a:rPr lang="ja-JP" altLang="en-US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  <a:cs typeface="Times New Roman" panose="02020603050405020304" pitchFamily="18" charset="0"/>
                        </a:rPr>
                        <a:t>円　（講座初日に全額納入してください）　</a:t>
                      </a:r>
                      <a:endParaRPr lang="en-US" altLang="ja-JP" sz="12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6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講　　　師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</a:t>
                      </a:r>
                      <a:r>
                        <a:rPr lang="en-US" sz="10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NPO</a:t>
                      </a:r>
                      <a:r>
                        <a:rPr lang="ja-JP" sz="10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法人カウンセリング＆コミュニケーション・μ</a:t>
                      </a:r>
                      <a:r>
                        <a:rPr lang="ja-JP" altLang="en-US" sz="10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　</a:t>
                      </a:r>
                      <a:r>
                        <a:rPr lang="ja-JP" sz="10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代表</a:t>
                      </a:r>
                      <a:endParaRPr lang="en-US" altLang="ja-JP" sz="10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              </a:t>
                      </a:r>
                      <a:r>
                        <a:rPr lang="ja-JP" sz="12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山本　泉</a:t>
                      </a:r>
                      <a:r>
                        <a:rPr lang="ja-JP" altLang="en-US" sz="9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（人間福祉学博士・日本カウンセリング学会認定スーパーバイザー</a:t>
                      </a:r>
                      <a:r>
                        <a:rPr lang="ja-JP" sz="900" kern="100" dirty="0">
                          <a:effectLst/>
                          <a:latin typeface="AR ADGothicJP Medium" panose="020B0609000000000000" pitchFamily="49" charset="-128"/>
                          <a:ea typeface="AR ADGothicJP Medium" panose="020B0609000000000000" pitchFamily="49" charset="-128"/>
                        </a:rPr>
                        <a:t>）</a:t>
                      </a:r>
                      <a:endParaRPr lang="ja-JP" sz="900" kern="100" dirty="0">
                        <a:effectLst/>
                        <a:latin typeface="AR ADGothicJP Medium" panose="020B0609000000000000" pitchFamily="49" charset="-128"/>
                        <a:ea typeface="AR ADGothicJP Mediu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楕円 7">
            <a:extLst>
              <a:ext uri="{FF2B5EF4-FFF2-40B4-BE49-F238E27FC236}">
                <a16:creationId xmlns:a16="http://schemas.microsoft.com/office/drawing/2014/main" id="{45FA4164-352E-AB2D-92E4-4F04F4B9BA68}"/>
              </a:ext>
            </a:extLst>
          </p:cNvPr>
          <p:cNvSpPr/>
          <p:nvPr/>
        </p:nvSpPr>
        <p:spPr>
          <a:xfrm>
            <a:off x="5248823" y="5718994"/>
            <a:ext cx="2372425" cy="1815391"/>
          </a:xfrm>
          <a:prstGeom prst="ellipse">
            <a:avLst/>
          </a:prstGeom>
          <a:solidFill>
            <a:srgbClr val="374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FFFF00"/>
                </a:solidFill>
              </a:rPr>
              <a:t>群馬県，前橋市から</a:t>
            </a:r>
            <a:endParaRPr lang="en-US" altLang="ja-JP" sz="1200" b="1" dirty="0">
              <a:solidFill>
                <a:srgbClr val="FFFF00"/>
              </a:solidFill>
            </a:endParaRPr>
          </a:p>
          <a:p>
            <a:pPr algn="ctr"/>
            <a:r>
              <a:rPr lang="ja-JP" altLang="en-US" sz="1200" b="1" dirty="0">
                <a:solidFill>
                  <a:srgbClr val="FFFF00"/>
                </a:solidFill>
              </a:rPr>
              <a:t>不登校，引きこもりの支援事業の委託を受けています．支援者としての力をつけて，地域支援活動に参加しませんか！！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9BCCA9-6BAF-3888-8914-D6561D5C6D1C}"/>
              </a:ext>
            </a:extLst>
          </p:cNvPr>
          <p:cNvSpPr/>
          <p:nvPr/>
        </p:nvSpPr>
        <p:spPr>
          <a:xfrm>
            <a:off x="1757903" y="10204244"/>
            <a:ext cx="4221719" cy="2108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latin typeface="MS PGothic" pitchFamily="34" charset="-128"/>
                <a:ea typeface="MS PGothic" pitchFamily="34" charset="-128"/>
              </a:rPr>
              <a:t>💛住所・氏名・年齢・電話番号・受講動機を記入してください💛</a:t>
            </a:r>
            <a:endParaRPr kumimoji="1" lang="ja-JP" altLang="en-US" sz="105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6027A57-0E7F-6ECB-69C3-2E176F504061}"/>
              </a:ext>
            </a:extLst>
          </p:cNvPr>
          <p:cNvSpPr/>
          <p:nvPr/>
        </p:nvSpPr>
        <p:spPr>
          <a:xfrm>
            <a:off x="1018255" y="10487720"/>
            <a:ext cx="5852588" cy="33486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FF00"/>
                </a:solidFill>
              </a:rPr>
              <a:t>後援：群馬県</a:t>
            </a: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434</Words>
  <Application>Microsoft Office PowerPoint</Application>
  <PresentationFormat>ユーザー設定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ADGothicJP Medium</vt:lpstr>
      <vt:lpstr>HGPｺﾞｼｯｸM</vt:lpstr>
      <vt:lpstr>HGPSoeiKakugothicUB</vt:lpstr>
      <vt:lpstr>MS PGothic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2016-07-29T00:15:58Z</dcterms:created>
  <dcterms:modified xsi:type="dcterms:W3CDTF">2022-08-08T07:17:21Z</dcterms:modified>
</cp:coreProperties>
</file>